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A005C4-6384-44D9-A53C-E5BB831E5457}" type="datetimeFigureOut">
              <a:rPr lang="uk-UA" smtClean="0"/>
              <a:t>02.12.2014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7CD777-E50B-46EB-8B12-069ED5EA76A4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k.wikipedia.org/wiki/%D0%A4%D1%96%D0%BB%D1%96%D1%81%D1%82%D0%B5%D1%8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1%96%D0%BC%D0%B5%D1%87%D1%87%D0%B8%D0%BD%D0%B0" TargetMode="External"/><Relationship Id="rId2" Type="http://schemas.openxmlformats.org/officeDocument/2006/relationships/hyperlink" Target="http://uk.wikipedia.org/wiki/%D0%94%D0%B5%D1%80%D0%B6%D0%B0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05800" cy="1981200"/>
          </a:xfrm>
        </p:spPr>
        <p:txBody>
          <a:bodyPr/>
          <a:lstStyle/>
          <a:p>
            <a:r>
              <a:rPr lang="uk-UA" b="1" dirty="0" smtClean="0"/>
              <a:t>Крихітка </a:t>
            </a:r>
            <a:r>
              <a:rPr lang="uk-UA" b="1" dirty="0" err="1" smtClean="0"/>
              <a:t>Цахес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026" name="Picture 2" descr="C:\Users\Рома\Desktop\zolotoy-gorshok-kroshka-tsahes-po-prozvaniyu-tsinnober_4921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24000"/>
            <a:ext cx="3333750" cy="492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72000"/>
          </a:xfrm>
        </p:spPr>
        <p:txBody>
          <a:bodyPr/>
          <a:lstStyle/>
          <a:p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романтичний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добра </a:t>
            </a:r>
            <a:r>
              <a:rPr lang="ru-RU" dirty="0" err="1" smtClean="0"/>
              <a:t>і</a:t>
            </a:r>
            <a:r>
              <a:rPr lang="ru-RU" dirty="0" smtClean="0"/>
              <a:t> зла,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принцип </a:t>
            </a:r>
            <a:r>
              <a:rPr lang="ru-RU" dirty="0" err="1" smtClean="0"/>
              <a:t>двовимірності</a:t>
            </a:r>
            <a:r>
              <a:rPr lang="ru-RU" dirty="0" smtClean="0"/>
              <a:t>.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двигуном</a:t>
            </a:r>
            <a:r>
              <a:rPr lang="ru-RU" dirty="0" smtClean="0"/>
              <a:t> 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творі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у Гофмана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особливого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Рома\Desktop\39658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966" y="2492822"/>
            <a:ext cx="3225169" cy="436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60032" y="332656"/>
            <a:ext cx="3826768" cy="6525344"/>
          </a:xfrm>
        </p:spPr>
        <p:txBody>
          <a:bodyPr>
            <a:normAutofit/>
          </a:bodyPr>
          <a:lstStyle/>
          <a:p>
            <a:r>
              <a:rPr lang="uk-UA" dirty="0" smtClean="0"/>
              <a:t>Світ </a:t>
            </a:r>
            <a:r>
              <a:rPr lang="uk-UA" dirty="0" err="1" smtClean="0"/>
              <a:t>Цахеса</a:t>
            </a:r>
            <a:r>
              <a:rPr lang="uk-UA" dirty="0" smtClean="0"/>
              <a:t> — світ </a:t>
            </a:r>
            <a:r>
              <a:rPr lang="uk-UA" dirty="0" smtClean="0">
                <a:hlinkClick r:id="rId2" tooltip="Філістер"/>
              </a:rPr>
              <a:t>філістерської</a:t>
            </a:r>
            <a:r>
              <a:rPr lang="uk-UA" dirty="0" smtClean="0"/>
              <a:t> дійсності, чужий романтичному мрійнику </a:t>
            </a:r>
            <a:r>
              <a:rPr lang="uk-UA" dirty="0" err="1" smtClean="0"/>
              <a:t>Бальтазару</a:t>
            </a:r>
            <a:r>
              <a:rPr lang="uk-UA" dirty="0" smtClean="0"/>
              <a:t>. Художник-ентузіаст шукає порятунку від жорстокості і несправедливості життя в поезії, мріях, в злитті з природою, тобто в ідеальному, казковому світі.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Рома\Desktop\kinopoisk.ru-Gofmaniada-1606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392489" cy="584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219200"/>
          </a:xfrm>
        </p:spPr>
        <p:txBody>
          <a:bodyPr/>
          <a:lstStyle/>
          <a:p>
            <a:r>
              <a:rPr lang="uk-UA" dirty="0" smtClean="0"/>
              <a:t>                       Кінець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2962672" cy="64807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Події відбувались у невеличкій </a:t>
            </a:r>
            <a:r>
              <a:rPr lang="uk-UA" dirty="0" smtClean="0">
                <a:hlinkClick r:id="rId2" tooltip="Держава"/>
              </a:rPr>
              <a:t>державі</a:t>
            </a:r>
            <a:r>
              <a:rPr lang="uk-UA" dirty="0" smtClean="0"/>
              <a:t> князя </a:t>
            </a:r>
            <a:r>
              <a:rPr lang="uk-UA" dirty="0" err="1" smtClean="0"/>
              <a:t>Деметрія</a:t>
            </a:r>
            <a:r>
              <a:rPr lang="uk-UA" dirty="0" smtClean="0"/>
              <a:t>, яка нагадує карликові князівства, що мали місце у </a:t>
            </a:r>
            <a:r>
              <a:rPr lang="uk-UA" dirty="0" smtClean="0">
                <a:hlinkClick r:id="rId3" tooltip="Німеччина"/>
              </a:rPr>
              <a:t>Німеччині</a:t>
            </a:r>
            <a:r>
              <a:rPr lang="uk-UA" dirty="0" smtClean="0"/>
              <a:t> часів Гофмана. Поки правив </a:t>
            </a:r>
            <a:r>
              <a:rPr lang="uk-UA" dirty="0" err="1" smtClean="0"/>
              <a:t>Деметрій</a:t>
            </a:r>
            <a:r>
              <a:rPr lang="uk-UA" dirty="0" smtClean="0"/>
              <a:t>, усі мешканці князівства мали свободу, тому сюди й злетілися волелюбні феї і маги, що уособлюють духовність. Після смерті </a:t>
            </a:r>
            <a:r>
              <a:rPr lang="uk-UA" dirty="0" err="1" smtClean="0"/>
              <a:t>Деметрія</a:t>
            </a:r>
            <a:r>
              <a:rPr lang="uk-UA" dirty="0" smtClean="0"/>
              <a:t> його місце посів Пафнутій, який "реорганізував" своє князівство, розігнавши всіх фей і магів, крім Рожі-Гожої (</a:t>
            </a:r>
            <a:r>
              <a:rPr lang="uk-UA" dirty="0" err="1" smtClean="0"/>
              <a:t>Рожабельверде</a:t>
            </a:r>
            <a:r>
              <a:rPr lang="uk-UA" dirty="0" smtClean="0"/>
              <a:t>), патронеси притулку для шляхетних дівчат.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Рома\Desktop\02lab87of1335857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542384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28083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Паралельно з історією цілого князівства розповідається про долю потворного крихітки </a:t>
            </a:r>
            <a:r>
              <a:rPr lang="uk-UA" dirty="0" err="1" smtClean="0"/>
              <a:t>Цахеса</a:t>
            </a:r>
            <a:r>
              <a:rPr lang="uk-UA" dirty="0" smtClean="0"/>
              <a:t>, що народився у селянки Лізи. Часто жінку можна було зустріти з кошиком для хмизу, в якому був її син </a:t>
            </a:r>
            <a:r>
              <a:rPr lang="uk-UA" dirty="0" err="1" smtClean="0"/>
              <a:t>Цахес</a:t>
            </a:r>
            <a:r>
              <a:rPr lang="uk-UA" dirty="0" smtClean="0"/>
              <a:t>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Рома\Desktop\-_1062_-_1072_-_1093_-_1077_-_1089_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540"/>
            <a:ext cx="3168352" cy="4224469"/>
          </a:xfrm>
          <a:prstGeom prst="rect">
            <a:avLst/>
          </a:prstGeom>
          <a:noFill/>
        </p:spPr>
      </p:pic>
      <p:pic>
        <p:nvPicPr>
          <p:cNvPr id="3075" name="Picture 3" descr="C:\Users\Рома\Desktop\01labc9j51298656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36912"/>
            <a:ext cx="4494412" cy="337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717032"/>
            <a:ext cx="8229600" cy="4149080"/>
          </a:xfrm>
        </p:spPr>
        <p:txBody>
          <a:bodyPr/>
          <a:lstStyle/>
          <a:p>
            <a:r>
              <a:rPr lang="uk-UA" dirty="0" smtClean="0"/>
              <a:t>Фея Рожа-Гожа пожаліла потвору і наділила </a:t>
            </a:r>
            <a:r>
              <a:rPr lang="uk-UA" dirty="0" err="1" smtClean="0"/>
              <a:t>Цахеса</a:t>
            </a:r>
            <a:r>
              <a:rPr lang="uk-UA" dirty="0" smtClean="0"/>
              <a:t> чарівним даром: три золоті волосинки на його голові дозволяли вважатися кращим, ніж він був насправді. Розчісуючи чарівним гребінцем заплутане волосся </a:t>
            </a:r>
            <a:r>
              <a:rPr lang="uk-UA" dirty="0" err="1" smtClean="0"/>
              <a:t>Цахеса</a:t>
            </a:r>
            <a:r>
              <a:rPr lang="uk-UA" dirty="0" smtClean="0"/>
              <a:t>, </a:t>
            </a:r>
            <a:r>
              <a:rPr lang="uk-UA" dirty="0" err="1" smtClean="0"/>
              <a:t>Рожабельверде</a:t>
            </a:r>
            <a:r>
              <a:rPr lang="uk-UA" dirty="0" smtClean="0"/>
              <a:t> змінила безрадісне життя нерозумного каліки-бідняка, давши шанс не лише здаватися, а й стати кращим.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Рома\Desktop\91c6ac355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07957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92080" y="260648"/>
            <a:ext cx="3394720" cy="6597352"/>
          </a:xfrm>
        </p:spPr>
        <p:txBody>
          <a:bodyPr>
            <a:normAutofit/>
          </a:bodyPr>
          <a:lstStyle/>
          <a:p>
            <a:r>
              <a:rPr lang="uk-UA" dirty="0" smtClean="0"/>
              <a:t>Казкова повість Гофмана завершує собою розвиток німецької романтичної літературної казки. У ній знаходять відображення багато проблем, пов'язаних не тільки з естетикою і світоглядом романтизму, а й з сучасною дійсністю.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Рома\Desktop\Caxesss_zarli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33925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4572000"/>
          </a:xfrm>
        </p:spPr>
        <p:txBody>
          <a:bodyPr/>
          <a:lstStyle/>
          <a:p>
            <a:r>
              <a:rPr lang="uk-UA" dirty="0" smtClean="0"/>
              <a:t>У «Крихітці </a:t>
            </a:r>
            <a:r>
              <a:rPr lang="uk-UA" dirty="0" err="1" smtClean="0"/>
              <a:t>Цахесі</a:t>
            </a:r>
            <a:r>
              <a:rPr lang="uk-UA" dirty="0" smtClean="0"/>
              <a:t>» присутні традиційні казкові елементи і мотиви. Це і чудеса, зіткнення добра і зла, чарівні предмети й амулети; Гофман використовує традиційний казковий мотив зачарованої і викраденої нареченої та випробування героїв золотом. Але автор скомбінував казку і реальність, тим самим порушивши чистоту казкового жанру.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Рома\Desktop\11367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920880" cy="321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201144"/>
          </a:xfrm>
        </p:spPr>
        <p:txBody>
          <a:bodyPr/>
          <a:lstStyle/>
          <a:p>
            <a:r>
              <a:rPr lang="uk-UA" dirty="0" smtClean="0"/>
              <a:t>Гофман визначив жанр «Крихітки </a:t>
            </a:r>
            <a:r>
              <a:rPr lang="uk-UA" dirty="0" err="1" smtClean="0"/>
              <a:t>Цахеса</a:t>
            </a:r>
            <a:r>
              <a:rPr lang="uk-UA" dirty="0" smtClean="0"/>
              <a:t>, на прізвисько </a:t>
            </a:r>
            <a:r>
              <a:rPr lang="uk-UA" dirty="0" err="1" smtClean="0"/>
              <a:t>Цинобер</a:t>
            </a:r>
            <a:r>
              <a:rPr lang="uk-UA" dirty="0" smtClean="0"/>
              <a:t>» як казку, але при цьому відмовився від принципу казкової гармонії. У цьому творі компроміс «чистоти» казкового жанру і серйозності світогляду: і те, і інше половинчасте, відносне. Автор вважав казку провідним жанром романтичної літератури.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Рома\Desktop\01lab87of1335857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71192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260648"/>
            <a:ext cx="3250704" cy="626469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Поєднання</a:t>
            </a:r>
            <a:r>
              <a:rPr lang="ru-RU" dirty="0" smtClean="0"/>
              <a:t> реального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фантастичним</a:t>
            </a:r>
            <a:r>
              <a:rPr lang="ru-RU" dirty="0" smtClean="0"/>
              <a:t>, </a:t>
            </a:r>
            <a:r>
              <a:rPr lang="ru-RU" dirty="0" err="1" smtClean="0"/>
              <a:t>дійсного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вигаданим</a:t>
            </a:r>
            <a:r>
              <a:rPr lang="ru-RU" dirty="0" smtClean="0"/>
              <a:t> —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вимога</a:t>
            </a:r>
            <a:r>
              <a:rPr lang="ru-RU" dirty="0" smtClean="0"/>
              <a:t> </a:t>
            </a:r>
            <a:r>
              <a:rPr lang="ru-RU" dirty="0" err="1" smtClean="0"/>
              <a:t>поетики</a:t>
            </a:r>
            <a:r>
              <a:rPr lang="ru-RU" dirty="0" smtClean="0"/>
              <a:t> Гофмана. </a:t>
            </a:r>
            <a:r>
              <a:rPr lang="ru-RU" dirty="0" err="1" smtClean="0"/>
              <a:t>Скобелєв</a:t>
            </a:r>
            <a:r>
              <a:rPr lang="ru-RU" dirty="0" smtClean="0"/>
              <a:t> А. В. </a:t>
            </a:r>
            <a:r>
              <a:rPr lang="ru-RU" dirty="0" err="1" smtClean="0"/>
              <a:t>визначив</a:t>
            </a:r>
            <a:r>
              <a:rPr lang="ru-RU" dirty="0" smtClean="0"/>
              <a:t> «</a:t>
            </a:r>
            <a:r>
              <a:rPr lang="ru-RU" dirty="0" err="1" smtClean="0"/>
              <a:t>Крихітку</a:t>
            </a:r>
            <a:r>
              <a:rPr lang="ru-RU" dirty="0" smtClean="0"/>
              <a:t> Цахеса» не як </a:t>
            </a:r>
            <a:r>
              <a:rPr lang="ru-RU" dirty="0" err="1" smtClean="0"/>
              <a:t>казку</a:t>
            </a:r>
            <a:r>
              <a:rPr lang="ru-RU" dirty="0" smtClean="0"/>
              <a:t>, а «</a:t>
            </a:r>
            <a:r>
              <a:rPr lang="ru-RU" dirty="0" err="1" smtClean="0"/>
              <a:t>повість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сильно </a:t>
            </a:r>
            <a:r>
              <a:rPr lang="ru-RU" dirty="0" err="1" smtClean="0"/>
              <a:t>вираженим</a:t>
            </a:r>
            <a:r>
              <a:rPr lang="ru-RU" dirty="0" smtClean="0"/>
              <a:t> </a:t>
            </a:r>
            <a:r>
              <a:rPr lang="ru-RU" dirty="0" err="1" smtClean="0"/>
              <a:t>ефектом</a:t>
            </a:r>
            <a:r>
              <a:rPr lang="ru-RU" dirty="0" smtClean="0"/>
              <a:t> </a:t>
            </a:r>
            <a:r>
              <a:rPr lang="ru-RU" dirty="0" err="1" smtClean="0"/>
              <a:t>авторської</a:t>
            </a:r>
            <a:r>
              <a:rPr lang="ru-RU" dirty="0" smtClean="0"/>
              <a:t> </a:t>
            </a:r>
            <a:r>
              <a:rPr lang="ru-RU" dirty="0" err="1" smtClean="0"/>
              <a:t>присутності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казки</a:t>
            </a:r>
            <a:r>
              <a:rPr lang="ru-RU" dirty="0" smtClean="0"/>
              <a:t> не характерно».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Рома\Desktop\01lab87of1335857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4608512" cy="3491880"/>
          </a:xfrm>
          <a:prstGeom prst="rect">
            <a:avLst/>
          </a:prstGeom>
          <a:noFill/>
        </p:spPr>
      </p:pic>
      <p:pic>
        <p:nvPicPr>
          <p:cNvPr id="8195" name="Picture 3" descr="C:\Users\Рома\Desktop\zoia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4464496" cy="256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3240360" cy="65253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Хоча дії в «Крихітці </a:t>
            </a:r>
            <a:r>
              <a:rPr lang="uk-UA" dirty="0" err="1" smtClean="0"/>
              <a:t>Цахесі</a:t>
            </a:r>
            <a:r>
              <a:rPr lang="uk-UA" dirty="0" smtClean="0"/>
              <a:t>» розгортаються в умовній країні, але, вводячи реалії німецького побуту, помічаючи характерні риси соціальної психології персонажів, автор тим самим підкреслює сучасність. Герої казки — звичайні люди: студенти, чиновники, професори, придворні вельможі. І якщо з ними деколи трапляється щось дивне, вони готові знайти цьому правдоподібне пояснення.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Рома\Desktop\3073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41624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352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Крихітка Цахес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   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Крихітка Цахес</dc:title>
  <dc:creator>Рома</dc:creator>
  <cp:lastModifiedBy>Рома</cp:lastModifiedBy>
  <cp:revision>6</cp:revision>
  <dcterms:created xsi:type="dcterms:W3CDTF">2014-12-02T19:07:28Z</dcterms:created>
  <dcterms:modified xsi:type="dcterms:W3CDTF">2014-12-02T20:06:21Z</dcterms:modified>
</cp:coreProperties>
</file>